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9"/>
  </p:notesMasterIdLst>
  <p:handoutMasterIdLst>
    <p:handoutMasterId r:id="rId20"/>
  </p:handoutMasterIdLst>
  <p:sldIdLst>
    <p:sldId id="261" r:id="rId2"/>
    <p:sldId id="336" r:id="rId3"/>
    <p:sldId id="337" r:id="rId4"/>
    <p:sldId id="318" r:id="rId5"/>
    <p:sldId id="301" r:id="rId6"/>
    <p:sldId id="319" r:id="rId7"/>
    <p:sldId id="304" r:id="rId8"/>
    <p:sldId id="320" r:id="rId9"/>
    <p:sldId id="326" r:id="rId10"/>
    <p:sldId id="353" r:id="rId11"/>
    <p:sldId id="356" r:id="rId12"/>
    <p:sldId id="355" r:id="rId13"/>
    <p:sldId id="354" r:id="rId14"/>
    <p:sldId id="344" r:id="rId15"/>
    <p:sldId id="350" r:id="rId16"/>
    <p:sldId id="351" r:id="rId17"/>
    <p:sldId id="312" r:id="rId18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531"/>
    <a:srgbClr val="C7CB08"/>
    <a:srgbClr val="B3BF00"/>
    <a:srgbClr val="13A54D"/>
    <a:srgbClr val="00A7BD"/>
    <a:srgbClr val="8D6A8E"/>
    <a:srgbClr val="6F381A"/>
    <a:srgbClr val="4A4A49"/>
    <a:srgbClr val="B0BD01"/>
    <a:srgbClr val="3A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931" autoAdjust="0"/>
  </p:normalViewPr>
  <p:slideViewPr>
    <p:cSldViewPr snapToGrid="0" snapToObjects="1">
      <p:cViewPr varScale="1">
        <p:scale>
          <a:sx n="109" d="100"/>
          <a:sy n="109" d="100"/>
        </p:scale>
        <p:origin x="171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1973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latica Muchová" userId="899cee3a-b0e4-4e5a-b6ad-3e4e6a0af67f" providerId="ADAL" clId="{D8C30343-DF8A-4E78-8FF3-DD21D85767CE}"/>
    <pc:docChg chg="modSld">
      <pc:chgData name="Zlatica Muchová" userId="899cee3a-b0e4-4e5a-b6ad-3e4e6a0af67f" providerId="ADAL" clId="{D8C30343-DF8A-4E78-8FF3-DD21D85767CE}" dt="2019-05-07T13:54:22.562" v="0" actId="1076"/>
      <pc:docMkLst>
        <pc:docMk/>
      </pc:docMkLst>
      <pc:sldChg chg="modSp">
        <pc:chgData name="Zlatica Muchová" userId="899cee3a-b0e4-4e5a-b6ad-3e4e6a0af67f" providerId="ADAL" clId="{D8C30343-DF8A-4E78-8FF3-DD21D85767CE}" dt="2019-05-07T13:54:22.562" v="0" actId="1076"/>
        <pc:sldMkLst>
          <pc:docMk/>
          <pc:sldMk cId="897430629" sldId="356"/>
        </pc:sldMkLst>
        <pc:picChg chg="mod">
          <ac:chgData name="Zlatica Muchová" userId="899cee3a-b0e4-4e5a-b6ad-3e4e6a0af67f" providerId="ADAL" clId="{D8C30343-DF8A-4E78-8FF3-DD21D85767CE}" dt="2019-05-07T13:54:22.562" v="0" actId="1076"/>
          <ac:picMkLst>
            <pc:docMk/>
            <pc:sldMk cId="897430629" sldId="356"/>
            <ac:picMk id="10" creationId="{00000000-0000-0000-0000-000000000000}"/>
          </ac:picMkLst>
        </pc:picChg>
      </pc:sldChg>
    </pc:docChg>
  </pc:docChgLst>
  <pc:docChgLst>
    <pc:chgData name="Zlatica Muchová" userId="899cee3a-b0e4-4e5a-b6ad-3e4e6a0af67f" providerId="ADAL" clId="{7166C398-87F1-439B-AAF2-3D7D807074C2}"/>
    <pc:docChg chg="custSel modSld">
      <pc:chgData name="Zlatica Muchová" userId="899cee3a-b0e4-4e5a-b6ad-3e4e6a0af67f" providerId="ADAL" clId="{7166C398-87F1-439B-AAF2-3D7D807074C2}" dt="2019-03-11T09:30:01.256" v="0" actId="478"/>
      <pc:docMkLst>
        <pc:docMk/>
      </pc:docMkLst>
      <pc:sldChg chg="delSp">
        <pc:chgData name="Zlatica Muchová" userId="899cee3a-b0e4-4e5a-b6ad-3e4e6a0af67f" providerId="ADAL" clId="{7166C398-87F1-439B-AAF2-3D7D807074C2}" dt="2019-03-11T09:30:01.256" v="0" actId="478"/>
        <pc:sldMkLst>
          <pc:docMk/>
          <pc:sldMk cId="2573041542" sldId="319"/>
        </pc:sldMkLst>
        <pc:spChg chg="del">
          <ac:chgData name="Zlatica Muchová" userId="899cee3a-b0e4-4e5a-b6ad-3e4e6a0af67f" providerId="ADAL" clId="{7166C398-87F1-439B-AAF2-3D7D807074C2}" dt="2019-03-11T09:30:01.256" v="0" actId="478"/>
          <ac:spMkLst>
            <pc:docMk/>
            <pc:sldMk cId="2573041542" sldId="319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6A9435-3BD7-47C2-A0D7-138E2CF8E3C4}" type="doc">
      <dgm:prSet loTypeId="urn:microsoft.com/office/officeart/2005/8/layout/venn3" loCatId="relationship" qsTypeId="urn:microsoft.com/office/officeart/2005/8/quickstyle/3d2" qsCatId="3D" csTypeId="urn:microsoft.com/office/officeart/2005/8/colors/accent4_3" csCatId="accent4" phldr="1"/>
      <dgm:spPr/>
      <dgm:t>
        <a:bodyPr/>
        <a:lstStyle/>
        <a:p>
          <a:endParaRPr lang="cs-CZ"/>
        </a:p>
      </dgm:t>
    </dgm:pt>
    <dgm:pt modelId="{1537A92A-C2B5-49B0-8E57-4E878F2FD93F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200" b="1" dirty="0">
              <a:latin typeface="Century Gothic" pitchFamily="34" charset="0"/>
            </a:rPr>
            <a:t>Privatizace a převody zemědělských nemovitostí</a:t>
          </a:r>
        </a:p>
      </dgm:t>
    </dgm:pt>
    <dgm:pt modelId="{D80F7ED9-B583-4C90-AD7A-A6B437591722}" type="parTrans" cxnId="{2E14937E-073B-4ACD-A8C0-ABC748726582}">
      <dgm:prSet/>
      <dgm:spPr/>
      <dgm:t>
        <a:bodyPr/>
        <a:lstStyle/>
        <a:p>
          <a:endParaRPr lang="cs-CZ"/>
        </a:p>
      </dgm:t>
    </dgm:pt>
    <dgm:pt modelId="{65FF6778-FEDE-48AD-8DF0-84BBA4B28545}" type="sibTrans" cxnId="{2E14937E-073B-4ACD-A8C0-ABC748726582}">
      <dgm:prSet/>
      <dgm:spPr/>
      <dgm:t>
        <a:bodyPr/>
        <a:lstStyle/>
        <a:p>
          <a:endParaRPr lang="cs-CZ"/>
        </a:p>
      </dgm:t>
    </dgm:pt>
    <dgm:pt modelId="{443F1CBC-F0A5-412C-B57E-4BBF36552F09}">
      <dgm:prSet phldrT="[Text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cs-CZ" sz="1200" b="1" dirty="0">
              <a:latin typeface="Century Gothic" pitchFamily="34" charset="0"/>
            </a:rPr>
            <a:t>Restituce</a:t>
          </a:r>
        </a:p>
      </dgm:t>
    </dgm:pt>
    <dgm:pt modelId="{F3707816-B11F-47E9-A0F4-41A3628C707C}" type="parTrans" cxnId="{E24B018E-8A95-474E-9B53-B06346F2E454}">
      <dgm:prSet/>
      <dgm:spPr/>
      <dgm:t>
        <a:bodyPr/>
        <a:lstStyle/>
        <a:p>
          <a:endParaRPr lang="cs-CZ"/>
        </a:p>
      </dgm:t>
    </dgm:pt>
    <dgm:pt modelId="{7DF7881A-2502-45BE-AAFF-73BD22E04AD0}" type="sibTrans" cxnId="{E24B018E-8A95-474E-9B53-B06346F2E454}">
      <dgm:prSet/>
      <dgm:spPr/>
      <dgm:t>
        <a:bodyPr/>
        <a:lstStyle/>
        <a:p>
          <a:endParaRPr lang="cs-CZ"/>
        </a:p>
      </dgm:t>
    </dgm:pt>
    <dgm:pt modelId="{E20BA6BA-CB59-456A-87C0-FAC07D209702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sz="1200" b="1" dirty="0">
              <a:latin typeface="Century Gothic" pitchFamily="34" charset="0"/>
            </a:rPr>
            <a:t>Správa majetku včetně vodohospodář-</a:t>
          </a:r>
          <a:r>
            <a:rPr lang="cs-CZ" sz="1200" b="1" dirty="0" err="1">
              <a:latin typeface="Century Gothic" pitchFamily="34" charset="0"/>
            </a:rPr>
            <a:t>ských</a:t>
          </a:r>
          <a:r>
            <a:rPr lang="cs-CZ" sz="1200" b="1" dirty="0">
              <a:latin typeface="Century Gothic" pitchFamily="34" charset="0"/>
            </a:rPr>
            <a:t> staveb a zařízení</a:t>
          </a:r>
        </a:p>
      </dgm:t>
    </dgm:pt>
    <dgm:pt modelId="{6B44616B-74C2-46E0-A92B-0DCDF815D77B}" type="parTrans" cxnId="{024D9060-C6EE-4298-A445-5553605EFC22}">
      <dgm:prSet/>
      <dgm:spPr/>
      <dgm:t>
        <a:bodyPr/>
        <a:lstStyle/>
        <a:p>
          <a:endParaRPr lang="cs-CZ"/>
        </a:p>
      </dgm:t>
    </dgm:pt>
    <dgm:pt modelId="{6BD4843E-B72C-4072-9737-2FF0F8C594EC}" type="sibTrans" cxnId="{024D9060-C6EE-4298-A445-5553605EFC22}">
      <dgm:prSet/>
      <dgm:spPr/>
      <dgm:t>
        <a:bodyPr/>
        <a:lstStyle/>
        <a:p>
          <a:endParaRPr lang="cs-CZ"/>
        </a:p>
      </dgm:t>
    </dgm:pt>
    <dgm:pt modelId="{8501A426-1515-4C81-815D-0203CB197886}">
      <dgm:prSet phldrT="[Text]" custT="1"/>
      <dgm:spPr>
        <a:solidFill>
          <a:srgbClr val="92D050"/>
        </a:solidFill>
      </dgm:spPr>
      <dgm:t>
        <a:bodyPr/>
        <a:lstStyle/>
        <a:p>
          <a:r>
            <a:rPr lang="cs-CZ" sz="1200" b="1" dirty="0">
              <a:latin typeface="Century Gothic" pitchFamily="34" charset="0"/>
            </a:rPr>
            <a:t>Pozemkové úpravy (projekty a realizace)</a:t>
          </a:r>
        </a:p>
      </dgm:t>
    </dgm:pt>
    <dgm:pt modelId="{E0749F66-2D60-4588-87E7-B257B97CB02B}" type="parTrans" cxnId="{E7FF3609-FD68-4FE0-BBB5-54103383CEA7}">
      <dgm:prSet/>
      <dgm:spPr/>
      <dgm:t>
        <a:bodyPr/>
        <a:lstStyle/>
        <a:p>
          <a:endParaRPr lang="cs-CZ"/>
        </a:p>
      </dgm:t>
    </dgm:pt>
    <dgm:pt modelId="{22595BCA-0F4F-462B-9381-A5035A0DFF9F}" type="sibTrans" cxnId="{E7FF3609-FD68-4FE0-BBB5-54103383CEA7}">
      <dgm:prSet/>
      <dgm:spPr/>
      <dgm:t>
        <a:bodyPr/>
        <a:lstStyle/>
        <a:p>
          <a:endParaRPr lang="cs-CZ"/>
        </a:p>
      </dgm:t>
    </dgm:pt>
    <dgm:pt modelId="{E03585C2-4379-4381-8C7D-FCC761E061D2}" type="pres">
      <dgm:prSet presAssocID="{316A9435-3BD7-47C2-A0D7-138E2CF8E3C4}" presName="Name0" presStyleCnt="0">
        <dgm:presLayoutVars>
          <dgm:dir/>
          <dgm:resizeHandles val="exact"/>
        </dgm:presLayoutVars>
      </dgm:prSet>
      <dgm:spPr/>
    </dgm:pt>
    <dgm:pt modelId="{C2EA5D0F-101C-4821-B819-2530764695FC}" type="pres">
      <dgm:prSet presAssocID="{1537A92A-C2B5-49B0-8E57-4E878F2FD93F}" presName="Name5" presStyleLbl="vennNode1" presStyleIdx="0" presStyleCnt="4" custScaleX="122226" custScaleY="122226" custLinFactX="-29173" custLinFactNeighborX="-100000" custLinFactNeighborY="59">
        <dgm:presLayoutVars>
          <dgm:bulletEnabled val="1"/>
        </dgm:presLayoutVars>
      </dgm:prSet>
      <dgm:spPr/>
    </dgm:pt>
    <dgm:pt modelId="{6D20A4F6-43E4-4A94-BD7F-72108B35A2A5}" type="pres">
      <dgm:prSet presAssocID="{65FF6778-FEDE-48AD-8DF0-84BBA4B28545}" presName="space" presStyleCnt="0"/>
      <dgm:spPr/>
    </dgm:pt>
    <dgm:pt modelId="{20817972-6193-48D6-99E8-FBB6F7C74704}" type="pres">
      <dgm:prSet presAssocID="{443F1CBC-F0A5-412C-B57E-4BBF36552F09}" presName="Name5" presStyleLbl="vennNode1" presStyleIdx="1" presStyleCnt="4" custScaleX="122226" custScaleY="122226" custLinFactNeighborX="-79020" custLinFactNeighborY="59">
        <dgm:presLayoutVars>
          <dgm:bulletEnabled val="1"/>
        </dgm:presLayoutVars>
      </dgm:prSet>
      <dgm:spPr/>
    </dgm:pt>
    <dgm:pt modelId="{A143BBE8-EC89-4231-A5C7-16E76AFAE65A}" type="pres">
      <dgm:prSet presAssocID="{7DF7881A-2502-45BE-AAFF-73BD22E04AD0}" presName="space" presStyleCnt="0"/>
      <dgm:spPr/>
    </dgm:pt>
    <dgm:pt modelId="{1CDEFFDE-BAFC-441C-AF5B-804269FD215E}" type="pres">
      <dgm:prSet presAssocID="{E20BA6BA-CB59-456A-87C0-FAC07D209702}" presName="Name5" presStyleLbl="vennNode1" presStyleIdx="2" presStyleCnt="4" custScaleX="122226" custScaleY="122226" custLinFactX="2320" custLinFactNeighborX="100000" custLinFactNeighborY="59">
        <dgm:presLayoutVars>
          <dgm:bulletEnabled val="1"/>
        </dgm:presLayoutVars>
      </dgm:prSet>
      <dgm:spPr/>
    </dgm:pt>
    <dgm:pt modelId="{9A8C8026-8F58-4532-96CB-E9F6E0AFEBC4}" type="pres">
      <dgm:prSet presAssocID="{6BD4843E-B72C-4072-9737-2FF0F8C594EC}" presName="space" presStyleCnt="0"/>
      <dgm:spPr/>
    </dgm:pt>
    <dgm:pt modelId="{4C990852-04B8-4545-9123-4E063EFEA9CE}" type="pres">
      <dgm:prSet presAssocID="{8501A426-1515-4C81-815D-0203CB197886}" presName="Name5" presStyleLbl="vennNode1" presStyleIdx="3" presStyleCnt="4" custScaleX="122226" custScaleY="122203" custLinFactX="33642" custLinFactNeighborX="100000" custLinFactNeighborY="32">
        <dgm:presLayoutVars>
          <dgm:bulletEnabled val="1"/>
        </dgm:presLayoutVars>
      </dgm:prSet>
      <dgm:spPr/>
    </dgm:pt>
  </dgm:ptLst>
  <dgm:cxnLst>
    <dgm:cxn modelId="{E7FF3609-FD68-4FE0-BBB5-54103383CEA7}" srcId="{316A9435-3BD7-47C2-A0D7-138E2CF8E3C4}" destId="{8501A426-1515-4C81-815D-0203CB197886}" srcOrd="3" destOrd="0" parTransId="{E0749F66-2D60-4588-87E7-B257B97CB02B}" sibTransId="{22595BCA-0F4F-462B-9381-A5035A0DFF9F}"/>
    <dgm:cxn modelId="{70033D3A-D73A-4917-8F6C-F68CCA4BE02E}" type="presOf" srcId="{1537A92A-C2B5-49B0-8E57-4E878F2FD93F}" destId="{C2EA5D0F-101C-4821-B819-2530764695FC}" srcOrd="0" destOrd="0" presId="urn:microsoft.com/office/officeart/2005/8/layout/venn3"/>
    <dgm:cxn modelId="{024D9060-C6EE-4298-A445-5553605EFC22}" srcId="{316A9435-3BD7-47C2-A0D7-138E2CF8E3C4}" destId="{E20BA6BA-CB59-456A-87C0-FAC07D209702}" srcOrd="2" destOrd="0" parTransId="{6B44616B-74C2-46E0-A92B-0DCDF815D77B}" sibTransId="{6BD4843E-B72C-4072-9737-2FF0F8C594EC}"/>
    <dgm:cxn modelId="{928C1D48-3E59-4308-BEF7-ED054D5A7453}" type="presOf" srcId="{E20BA6BA-CB59-456A-87C0-FAC07D209702}" destId="{1CDEFFDE-BAFC-441C-AF5B-804269FD215E}" srcOrd="0" destOrd="0" presId="urn:microsoft.com/office/officeart/2005/8/layout/venn3"/>
    <dgm:cxn modelId="{2E14937E-073B-4ACD-A8C0-ABC748726582}" srcId="{316A9435-3BD7-47C2-A0D7-138E2CF8E3C4}" destId="{1537A92A-C2B5-49B0-8E57-4E878F2FD93F}" srcOrd="0" destOrd="0" parTransId="{D80F7ED9-B583-4C90-AD7A-A6B437591722}" sibTransId="{65FF6778-FEDE-48AD-8DF0-84BBA4B28545}"/>
    <dgm:cxn modelId="{F1AE1985-0956-4C75-8E15-B3C0C693250A}" type="presOf" srcId="{316A9435-3BD7-47C2-A0D7-138E2CF8E3C4}" destId="{E03585C2-4379-4381-8C7D-FCC761E061D2}" srcOrd="0" destOrd="0" presId="urn:microsoft.com/office/officeart/2005/8/layout/venn3"/>
    <dgm:cxn modelId="{E24B018E-8A95-474E-9B53-B06346F2E454}" srcId="{316A9435-3BD7-47C2-A0D7-138E2CF8E3C4}" destId="{443F1CBC-F0A5-412C-B57E-4BBF36552F09}" srcOrd="1" destOrd="0" parTransId="{F3707816-B11F-47E9-A0F4-41A3628C707C}" sibTransId="{7DF7881A-2502-45BE-AAFF-73BD22E04AD0}"/>
    <dgm:cxn modelId="{1E1022B2-6638-4523-8325-6E984276E1A9}" type="presOf" srcId="{8501A426-1515-4C81-815D-0203CB197886}" destId="{4C990852-04B8-4545-9123-4E063EFEA9CE}" srcOrd="0" destOrd="0" presId="urn:microsoft.com/office/officeart/2005/8/layout/venn3"/>
    <dgm:cxn modelId="{B1025AE3-2B58-412E-8205-68A072374049}" type="presOf" srcId="{443F1CBC-F0A5-412C-B57E-4BBF36552F09}" destId="{20817972-6193-48D6-99E8-FBB6F7C74704}" srcOrd="0" destOrd="0" presId="urn:microsoft.com/office/officeart/2005/8/layout/venn3"/>
    <dgm:cxn modelId="{D3E0D291-1DBB-4D6B-9DCA-D7939CA9AF17}" type="presParOf" srcId="{E03585C2-4379-4381-8C7D-FCC761E061D2}" destId="{C2EA5D0F-101C-4821-B819-2530764695FC}" srcOrd="0" destOrd="0" presId="urn:microsoft.com/office/officeart/2005/8/layout/venn3"/>
    <dgm:cxn modelId="{BCD7A4CF-74EE-429D-A3EF-3405DF8F35D3}" type="presParOf" srcId="{E03585C2-4379-4381-8C7D-FCC761E061D2}" destId="{6D20A4F6-43E4-4A94-BD7F-72108B35A2A5}" srcOrd="1" destOrd="0" presId="urn:microsoft.com/office/officeart/2005/8/layout/venn3"/>
    <dgm:cxn modelId="{88238E5E-423B-4F46-8DFD-4C37932F59EA}" type="presParOf" srcId="{E03585C2-4379-4381-8C7D-FCC761E061D2}" destId="{20817972-6193-48D6-99E8-FBB6F7C74704}" srcOrd="2" destOrd="0" presId="urn:microsoft.com/office/officeart/2005/8/layout/venn3"/>
    <dgm:cxn modelId="{60C69CBD-A069-4750-9C22-16ABEA7B63E1}" type="presParOf" srcId="{E03585C2-4379-4381-8C7D-FCC761E061D2}" destId="{A143BBE8-EC89-4231-A5C7-16E76AFAE65A}" srcOrd="3" destOrd="0" presId="urn:microsoft.com/office/officeart/2005/8/layout/venn3"/>
    <dgm:cxn modelId="{FD595F99-600C-4644-BCD1-CCFE5CF365FE}" type="presParOf" srcId="{E03585C2-4379-4381-8C7D-FCC761E061D2}" destId="{1CDEFFDE-BAFC-441C-AF5B-804269FD215E}" srcOrd="4" destOrd="0" presId="urn:microsoft.com/office/officeart/2005/8/layout/venn3"/>
    <dgm:cxn modelId="{DB9F36D7-74E0-408C-8E9E-D5F12996519E}" type="presParOf" srcId="{E03585C2-4379-4381-8C7D-FCC761E061D2}" destId="{9A8C8026-8F58-4532-96CB-E9F6E0AFEBC4}" srcOrd="5" destOrd="0" presId="urn:microsoft.com/office/officeart/2005/8/layout/venn3"/>
    <dgm:cxn modelId="{FCAD6266-7AEE-41FC-83BC-9C4E21A5ADFB}" type="presParOf" srcId="{E03585C2-4379-4381-8C7D-FCC761E061D2}" destId="{4C990852-04B8-4545-9123-4E063EFEA9CE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A5D0F-101C-4821-B819-2530764695FC}">
      <dsp:nvSpPr>
        <dsp:cNvPr id="0" name=""/>
        <dsp:cNvSpPr/>
      </dsp:nvSpPr>
      <dsp:spPr>
        <a:xfrm>
          <a:off x="244364" y="1878"/>
          <a:ext cx="1940205" cy="1940205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87359" tIns="15240" rIns="87359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entury Gothic" pitchFamily="34" charset="0"/>
            </a:rPr>
            <a:t>Privatizace a převody zemědělských nemovitostí</a:t>
          </a:r>
        </a:p>
      </dsp:txBody>
      <dsp:txXfrm>
        <a:off x="528500" y="286014"/>
        <a:ext cx="1371933" cy="1371933"/>
      </dsp:txXfrm>
    </dsp:sp>
    <dsp:sp modelId="{20817972-6193-48D6-99E8-FBB6F7C74704}">
      <dsp:nvSpPr>
        <dsp:cNvPr id="0" name=""/>
        <dsp:cNvSpPr/>
      </dsp:nvSpPr>
      <dsp:spPr>
        <a:xfrm>
          <a:off x="2396787" y="1878"/>
          <a:ext cx="1940205" cy="1940205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87359" tIns="15240" rIns="87359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entury Gothic" pitchFamily="34" charset="0"/>
            </a:rPr>
            <a:t>Restituce</a:t>
          </a:r>
        </a:p>
      </dsp:txBody>
      <dsp:txXfrm>
        <a:off x="2680923" y="286014"/>
        <a:ext cx="1371933" cy="1371933"/>
      </dsp:txXfrm>
    </dsp:sp>
    <dsp:sp modelId="{1CDEFFDE-BAFC-441C-AF5B-804269FD215E}">
      <dsp:nvSpPr>
        <dsp:cNvPr id="0" name=""/>
        <dsp:cNvSpPr/>
      </dsp:nvSpPr>
      <dsp:spPr>
        <a:xfrm>
          <a:off x="4624691" y="1878"/>
          <a:ext cx="1940205" cy="1940205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87359" tIns="15240" rIns="87359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entury Gothic" pitchFamily="34" charset="0"/>
            </a:rPr>
            <a:t>Správa majetku včetně vodohospodář-</a:t>
          </a:r>
          <a:r>
            <a:rPr lang="cs-CZ" sz="1200" b="1" kern="1200" dirty="0" err="1">
              <a:latin typeface="Century Gothic" pitchFamily="34" charset="0"/>
            </a:rPr>
            <a:t>ských</a:t>
          </a:r>
          <a:r>
            <a:rPr lang="cs-CZ" sz="1200" b="1" kern="1200" dirty="0">
              <a:latin typeface="Century Gothic" pitchFamily="34" charset="0"/>
            </a:rPr>
            <a:t> staveb a zařízení</a:t>
          </a:r>
        </a:p>
      </dsp:txBody>
      <dsp:txXfrm>
        <a:off x="4908827" y="286014"/>
        <a:ext cx="1371933" cy="1371933"/>
      </dsp:txXfrm>
    </dsp:sp>
    <dsp:sp modelId="{4C990852-04B8-4545-9123-4E063EFEA9CE}">
      <dsp:nvSpPr>
        <dsp:cNvPr id="0" name=""/>
        <dsp:cNvSpPr/>
      </dsp:nvSpPr>
      <dsp:spPr>
        <a:xfrm>
          <a:off x="6744621" y="1631"/>
          <a:ext cx="1940205" cy="1939840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87359" tIns="15240" rIns="87359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entury Gothic" pitchFamily="34" charset="0"/>
            </a:rPr>
            <a:t>Pozemkové úpravy (projekty a realizace)</a:t>
          </a:r>
        </a:p>
      </dsp:txBody>
      <dsp:txXfrm>
        <a:off x="7028757" y="285714"/>
        <a:ext cx="1371933" cy="137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AFDE7-BDB6-F34D-9798-5F47BF9CCC37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092E1-2E9A-D34F-B437-1ABC55E4C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46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C2F7D-3F3E-A041-AF40-843054BDBE50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F8B26-39FF-DC4B-848B-194D8A2B7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8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b="1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F8B26-39FF-DC4B-848B-194D8A2B7D7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9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Stěžejním dokumentem v procesu PÚ je z hlediska</a:t>
            </a:r>
            <a:r>
              <a:rPr lang="cs-CZ" baseline="0" dirty="0"/>
              <a:t> navrhování opatření plán společných zařízení. Ten vytváří kostru území pro návrh nového uspořádání pozemků.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35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None/>
              <a:tabLst/>
              <a:defRPr/>
            </a:pPr>
            <a:r>
              <a:rPr lang="cs-CZ" sz="1200" dirty="0">
                <a:latin typeface="Calibri" panose="020F0502020204030204" pitchFamily="34" charset="0"/>
              </a:rPr>
              <a:t>Hlavní cíle reagují jak na společenský a ekonomický vývoj, tak také na vývoj klimatu a předpovědi jeho dalšího vývoje – četnější výskyt povodní z přívalových srážek, období sucha a výrazné projevy degradace půdy.</a:t>
            </a: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endParaRPr lang="cs-CZ" sz="1200" b="1" dirty="0"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endParaRPr lang="cs-CZ" sz="1200" b="1" dirty="0"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r>
              <a:rPr lang="cs-CZ" sz="1200" b="1" dirty="0">
                <a:latin typeface="Calibri" panose="020F0502020204030204" pitchFamily="34" charset="0"/>
              </a:rPr>
              <a:t>Navýšení počtů pozemkových úprav </a:t>
            </a:r>
            <a:r>
              <a:rPr lang="cs-CZ" sz="1200" dirty="0">
                <a:latin typeface="Calibri" panose="020F0502020204030204" pitchFamily="34" charset="0"/>
              </a:rPr>
              <a:t>– v následujících letech zahájit a rozpracovat minimálně 200 KoPÚ a ukončit  minimálně 100 KoPÚ ročně.</a:t>
            </a: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endParaRPr lang="cs-CZ" sz="1200" b="1" dirty="0"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r>
              <a:rPr lang="cs-CZ" sz="1200" b="1" dirty="0">
                <a:latin typeface="Calibri" panose="020F0502020204030204" pitchFamily="34" charset="0"/>
              </a:rPr>
              <a:t>Stanovení priorit provádění pozemkových úprav v jednotlivých krajích a okresech </a:t>
            </a:r>
            <a:r>
              <a:rPr lang="cs-CZ" sz="1200" dirty="0">
                <a:latin typeface="Calibri" panose="020F0502020204030204" pitchFamily="34" charset="0"/>
              </a:rPr>
              <a:t>– na základě výsledků Generelu vodního hospodářství krajiny ČR, zpracovaných studií odtokových poměrů a vyhodnocení celospolečenských zájmů v regionech.</a:t>
            </a: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endParaRPr lang="cs-CZ" sz="1200" b="1" dirty="0"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r>
              <a:rPr lang="cs-CZ" sz="1200" b="1" dirty="0">
                <a:latin typeface="Calibri" panose="020F0502020204030204" pitchFamily="34" charset="0"/>
              </a:rPr>
              <a:t>Vytvoření dostatečné rezervy státní půdy </a:t>
            </a:r>
            <a:r>
              <a:rPr lang="cs-CZ" sz="1200" dirty="0"/>
              <a:t>– </a:t>
            </a:r>
            <a:r>
              <a:rPr lang="cs-CZ" sz="1200" dirty="0">
                <a:latin typeface="Calibri" panose="020F0502020204030204" pitchFamily="34" charset="0"/>
              </a:rPr>
              <a:t>navrhnout postup SPÚ při výkupech pozemků pro společná zařízení navrhovaná v pozemkových úpravách za konkurenceschopné ceny.</a:t>
            </a: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endParaRPr lang="cs-CZ" sz="1200" dirty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cs-CZ" sz="1200" dirty="0"/>
              <a:t>opatření ke zpřístupnění především zemědělských a lesních pozemků (mimo </a:t>
            </a:r>
            <a:r>
              <a:rPr lang="cs-CZ" sz="1200" dirty="0" err="1"/>
              <a:t>intravilán</a:t>
            </a:r>
            <a:r>
              <a:rPr lang="cs-CZ" sz="1200" dirty="0"/>
              <a:t>),</a:t>
            </a:r>
          </a:p>
          <a:p>
            <a:pPr algn="just">
              <a:spcBef>
                <a:spcPts val="0"/>
              </a:spcBef>
            </a:pPr>
            <a:r>
              <a:rPr lang="cs-CZ" sz="1200" b="1" dirty="0"/>
              <a:t>protierozní opatření </a:t>
            </a:r>
            <a:r>
              <a:rPr lang="cs-CZ" sz="1200" dirty="0"/>
              <a:t>pro ochranu půdního fondu, </a:t>
            </a:r>
          </a:p>
          <a:p>
            <a:pPr algn="just">
              <a:spcBef>
                <a:spcPts val="0"/>
              </a:spcBef>
            </a:pPr>
            <a:r>
              <a:rPr lang="cs-CZ" sz="1200" b="1" dirty="0"/>
              <a:t>vodohospodářská opatření </a:t>
            </a:r>
            <a:r>
              <a:rPr lang="cs-CZ" sz="1200" dirty="0"/>
              <a:t>sloužící k neškodnému odvedení nebo rozlivu povrchových vod a ochraně území před záplavami, k </a:t>
            </a:r>
            <a:r>
              <a:rPr lang="cs-CZ" sz="1200" b="1" dirty="0"/>
              <a:t>zvýšení retenční schopnosti krajiny</a:t>
            </a:r>
            <a:r>
              <a:rPr lang="cs-CZ" sz="1200" dirty="0"/>
              <a:t> a opatření pro </a:t>
            </a:r>
            <a:r>
              <a:rPr lang="cs-CZ" sz="1200" b="1" dirty="0"/>
              <a:t>omezení dopadu zemědělského sucha</a:t>
            </a:r>
            <a:r>
              <a:rPr lang="cs-CZ" sz="1200" dirty="0"/>
              <a:t> (např. retenční nádrže apod.),</a:t>
            </a:r>
          </a:p>
          <a:p>
            <a:pPr algn="just">
              <a:spcBef>
                <a:spcPts val="0"/>
              </a:spcBef>
            </a:pPr>
            <a:r>
              <a:rPr lang="cs-CZ" sz="1200" dirty="0"/>
              <a:t>opatření k ochraně a tvorbě životního prostředí a </a:t>
            </a:r>
            <a:r>
              <a:rPr lang="cs-CZ" sz="1200" b="1" dirty="0"/>
              <a:t>zvýšení ekologické stability krajiny</a:t>
            </a:r>
            <a:r>
              <a:rPr lang="cs-CZ" sz="1200" dirty="0"/>
              <a:t>.</a:t>
            </a: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endParaRPr lang="cs-CZ" sz="1200" dirty="0"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endParaRPr lang="cs-CZ" sz="1200" dirty="0"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endParaRPr lang="cs-CZ" sz="1200" dirty="0">
              <a:latin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091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401480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66" y="918558"/>
            <a:ext cx="2526434" cy="562635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3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526434" y="915031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  <p:pic>
        <p:nvPicPr>
          <p:cNvPr id="8" name="Picture 5" descr="b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085"/>
            <a:ext cx="2526434" cy="56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7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526434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8297" r="41228" b="5777"/>
          <a:stretch/>
        </p:blipFill>
        <p:spPr>
          <a:xfrm>
            <a:off x="0" y="913268"/>
            <a:ext cx="2905760" cy="562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5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526434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4033" r="64094"/>
          <a:stretch/>
        </p:blipFill>
        <p:spPr>
          <a:xfrm>
            <a:off x="0" y="918558"/>
            <a:ext cx="2720529" cy="56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2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9144000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8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6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2B389-5EC6-402A-9E97-1645E22C06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92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5028" y="274638"/>
            <a:ext cx="6126850" cy="539075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pic>
        <p:nvPicPr>
          <p:cNvPr id="3" name="Picture 2" descr="bg_logo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5" y="146767"/>
            <a:ext cx="769351" cy="6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6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83" r:id="rId4"/>
    <p:sldLayoutId id="2147483677" r:id="rId5"/>
    <p:sldLayoutId id="2147483680" r:id="rId6"/>
    <p:sldLayoutId id="2147483678" r:id="rId7"/>
    <p:sldLayoutId id="2147483679" r:id="rId8"/>
    <p:sldLayoutId id="2147483681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000" b="1" i="0" kern="1200" baseline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Users\Hanka\Pictures\II.%20-%201.%20m&#237;sto%202017%20&#268;el&#269;ice\544_214_01.2.jpg" TargetMode="Externa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emf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73141" y="1810427"/>
            <a:ext cx="7619779" cy="148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Komplexní pozemkové úpravy multifunkční nástroj rozvoje venkova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977708" y="3837536"/>
            <a:ext cx="4392612" cy="96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Mgr. Jaroslava Doubravová</a:t>
            </a:r>
          </a:p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Odbor metodiky pozemkových úprav Státní pozemkový úřad</a:t>
            </a:r>
          </a:p>
          <a:p>
            <a:pPr>
              <a:buClrTx/>
              <a:buFontTx/>
              <a:buNone/>
            </a:pP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1810427"/>
            <a:ext cx="1372095" cy="83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sz="1200" dirty="0">
                <a:solidFill>
                  <a:srgbClr val="FFFFFF"/>
                </a:solidFill>
              </a:rPr>
              <a:t>11.10.2018</a:t>
            </a: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r>
              <a:rPr lang="cs-CZ" sz="1200" dirty="0">
                <a:solidFill>
                  <a:srgbClr val="FFFFFF"/>
                </a:solidFill>
              </a:rPr>
              <a:t>Nitra</a:t>
            </a: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>
              <a:solidFill>
                <a:srgbClr val="FFFFFF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099628" y="3109485"/>
            <a:ext cx="6048375" cy="38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endParaRPr lang="cs-CZ" sz="1800" dirty="0">
              <a:solidFill>
                <a:srgbClr val="4A4A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72" y="1777306"/>
            <a:ext cx="5469731" cy="378391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 bwMode="auto">
          <a:xfrm>
            <a:off x="425472" y="1228062"/>
            <a:ext cx="6463776" cy="38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víceúčelová nádrž s lokálním biocentrem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46" y="4457900"/>
            <a:ext cx="3067090" cy="175807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476956" y="324212"/>
            <a:ext cx="4143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Vodohospodářská opatření</a:t>
            </a:r>
            <a:endParaRPr lang="cs-CZ" sz="2400" dirty="0"/>
          </a:p>
        </p:txBody>
      </p:sp>
      <p:pic>
        <p:nvPicPr>
          <p:cNvPr id="8" name="Obrázek 7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7767" y="1446565"/>
            <a:ext cx="3358931" cy="2383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791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425472" y="1228062"/>
            <a:ext cx="64637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retenční nádrž</a:t>
            </a:r>
          </a:p>
        </p:txBody>
      </p:sp>
      <p:sp>
        <p:nvSpPr>
          <p:cNvPr id="5" name="Obdélník 4"/>
          <p:cNvSpPr/>
          <p:nvPr/>
        </p:nvSpPr>
        <p:spPr>
          <a:xfrm>
            <a:off x="2476956" y="324212"/>
            <a:ext cx="4143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Vodohospodářská opatření</a:t>
            </a:r>
            <a:endParaRPr lang="cs-CZ" sz="2400" dirty="0"/>
          </a:p>
        </p:txBody>
      </p:sp>
      <p:pic>
        <p:nvPicPr>
          <p:cNvPr id="10" name="517_213_ pżed 06032014985[1]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523" y="3054041"/>
            <a:ext cx="4276131" cy="3207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Shape 288"/>
          <p:cNvSpPr/>
          <p:nvPr/>
        </p:nvSpPr>
        <p:spPr>
          <a:xfrm>
            <a:off x="139523" y="2500149"/>
            <a:ext cx="1565640" cy="36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203200" algn="l"/>
                <a:tab pos="660400" algn="l"/>
                <a:tab pos="1104900" algn="l"/>
                <a:tab pos="1549400" algn="l"/>
                <a:tab pos="2006600" algn="l"/>
                <a:tab pos="2451100" algn="l"/>
                <a:tab pos="2908300" algn="l"/>
                <a:tab pos="3352800" algn="l"/>
                <a:tab pos="3797300" algn="l"/>
                <a:tab pos="4254500" algn="l"/>
                <a:tab pos="4699000" algn="l"/>
                <a:tab pos="5143500" algn="l"/>
                <a:tab pos="5600700" algn="l"/>
                <a:tab pos="6045200" algn="l"/>
                <a:tab pos="6502400" algn="l"/>
                <a:tab pos="6946900" algn="l"/>
                <a:tab pos="7391400" algn="l"/>
                <a:tab pos="7848600" algn="l"/>
                <a:tab pos="8293100" algn="l"/>
                <a:tab pos="8737600" algn="l"/>
                <a:tab pos="9194800" algn="l"/>
              </a:tabLst>
              <a:defRPr sz="22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 dirty="0" err="1">
                <a:solidFill>
                  <a:schemeClr val="tx1"/>
                </a:solidFill>
              </a:rPr>
              <a:t>před</a:t>
            </a:r>
            <a:r>
              <a:rPr sz="1800" dirty="0">
                <a:solidFill>
                  <a:schemeClr val="tx1"/>
                </a:solidFill>
              </a:rPr>
              <a:t> </a:t>
            </a:r>
            <a:r>
              <a:rPr sz="1800" dirty="0" err="1">
                <a:solidFill>
                  <a:schemeClr val="tx1"/>
                </a:solidFill>
              </a:rPr>
              <a:t>realizací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8" name="Shape 289"/>
          <p:cNvSpPr/>
          <p:nvPr/>
        </p:nvSpPr>
        <p:spPr>
          <a:xfrm>
            <a:off x="7328226" y="6132349"/>
            <a:ext cx="1347631" cy="36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203200" algn="l"/>
                <a:tab pos="660400" algn="l"/>
                <a:tab pos="1104900" algn="l"/>
                <a:tab pos="1549400" algn="l"/>
                <a:tab pos="2006600" algn="l"/>
                <a:tab pos="2451100" algn="l"/>
                <a:tab pos="2908300" algn="l"/>
                <a:tab pos="3352800" algn="l"/>
                <a:tab pos="3797300" algn="l"/>
                <a:tab pos="4254500" algn="l"/>
                <a:tab pos="4699000" algn="l"/>
                <a:tab pos="5143500" algn="l"/>
                <a:tab pos="5600700" algn="l"/>
                <a:tab pos="6045200" algn="l"/>
                <a:tab pos="6502400" algn="l"/>
                <a:tab pos="6946900" algn="l"/>
                <a:tab pos="7391400" algn="l"/>
                <a:tab pos="7848600" algn="l"/>
                <a:tab pos="8293100" algn="l"/>
                <a:tab pos="8737600" algn="l"/>
                <a:tab pos="9194800" algn="l"/>
              </a:tabLst>
              <a:defRPr sz="22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 dirty="0" err="1">
                <a:solidFill>
                  <a:schemeClr val="tx1"/>
                </a:solidFill>
              </a:rPr>
              <a:t>po</a:t>
            </a:r>
            <a:r>
              <a:rPr sz="1800" dirty="0">
                <a:solidFill>
                  <a:schemeClr val="tx1"/>
                </a:solidFill>
              </a:rPr>
              <a:t> </a:t>
            </a:r>
            <a:r>
              <a:rPr sz="1800" dirty="0" err="1">
                <a:solidFill>
                  <a:schemeClr val="tx1"/>
                </a:solidFill>
              </a:rPr>
              <a:t>realizaci</a:t>
            </a:r>
            <a:endParaRPr sz="1800" dirty="0">
              <a:solidFill>
                <a:schemeClr val="tx1"/>
              </a:solidFill>
            </a:endParaRPr>
          </a:p>
        </p:txBody>
      </p:sp>
      <p:grpSp>
        <p:nvGrpSpPr>
          <p:cNvPr id="19" name="Group 295"/>
          <p:cNvGrpSpPr/>
          <p:nvPr/>
        </p:nvGrpSpPr>
        <p:grpSpPr>
          <a:xfrm>
            <a:off x="3919052" y="2318601"/>
            <a:ext cx="4991650" cy="3851688"/>
            <a:chOff x="0" y="0"/>
            <a:chExt cx="4991648" cy="3851686"/>
          </a:xfrm>
        </p:grpSpPr>
        <p:pic>
          <p:nvPicPr>
            <p:cNvPr id="20" name="DJI_0034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5100" y="165100"/>
              <a:ext cx="4661449" cy="3496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Obrázek 20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991649" cy="38516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974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38368" y="2699452"/>
            <a:ext cx="4261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Financování pozemkových úprav k 26.9.2018 od počátku provádění pozemkových úprav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Obdélník 6"/>
          <p:cNvSpPr/>
          <p:nvPr/>
        </p:nvSpPr>
        <p:spPr>
          <a:xfrm>
            <a:off x="438368" y="4317811"/>
            <a:ext cx="7741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Rozvržení finančních prostředků do jednotlivých opatření v letech 2013 - 2018 (stav ke dni 26.9.2018)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438368" y="4594810"/>
          <a:ext cx="8335962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List" r:id="rId3" imgW="8336221" imgH="1866900" progId="Excel.Sheet.12">
                  <p:embed/>
                </p:oleObj>
              </mc:Choice>
              <mc:Fallback>
                <p:oleObj name="List" r:id="rId3" imgW="8336221" imgH="1866900" progId="Excel.Sheet.12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8368" y="4594810"/>
                        <a:ext cx="8335962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/>
          <p:cNvSpPr txBox="1"/>
          <p:nvPr/>
        </p:nvSpPr>
        <p:spPr bwMode="auto">
          <a:xfrm>
            <a:off x="438367" y="2141462"/>
            <a:ext cx="2173655" cy="27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Stav k 26.9.2018</a:t>
            </a:r>
          </a:p>
        </p:txBody>
      </p:sp>
      <p:sp>
        <p:nvSpPr>
          <p:cNvPr id="13" name="TextovéPole 12"/>
          <p:cNvSpPr txBox="1"/>
          <p:nvPr/>
        </p:nvSpPr>
        <p:spPr bwMode="auto">
          <a:xfrm>
            <a:off x="438368" y="1228786"/>
            <a:ext cx="3414319" cy="29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Celkové počty pozemkových úprav</a:t>
            </a: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/>
          </p:nvPr>
        </p:nvGraphicFramePr>
        <p:xfrm>
          <a:off x="547425" y="3167851"/>
          <a:ext cx="3454124" cy="968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List" r:id="rId5" imgW="3154574" imgH="883920" progId="Excel.Sheet.12">
                  <p:embed/>
                </p:oleObj>
              </mc:Choice>
              <mc:Fallback>
                <p:oleObj name="List" r:id="rId5" imgW="3154574" imgH="883920" progId="Excel.Sheet.12">
                  <p:embed/>
                  <p:pic>
                    <p:nvPicPr>
                      <p:cNvPr id="14" name="Objekt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7425" y="3167851"/>
                        <a:ext cx="3454124" cy="968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/>
          </p:nvPr>
        </p:nvGraphicFramePr>
        <p:xfrm>
          <a:off x="438368" y="1680305"/>
          <a:ext cx="3563182" cy="495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List" r:id="rId7" imgW="4465379" imgH="548640" progId="Excel.Sheet.12">
                  <p:embed/>
                </p:oleObj>
              </mc:Choice>
              <mc:Fallback>
                <p:oleObj name="List" r:id="rId7" imgW="4465379" imgH="548640" progId="Excel.Sheet.12">
                  <p:embed/>
                  <p:pic>
                    <p:nvPicPr>
                      <p:cNvPr id="15" name="Objekt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8368" y="1680305"/>
                        <a:ext cx="3563182" cy="495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ovéPole 17"/>
          <p:cNvSpPr txBox="1"/>
          <p:nvPr/>
        </p:nvSpPr>
        <p:spPr bwMode="auto">
          <a:xfrm>
            <a:off x="1423396" y="378855"/>
            <a:ext cx="5771625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2000" b="1" dirty="0">
                <a:solidFill>
                  <a:srgbClr val="B0BD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pozemkových úprav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833" y="897089"/>
            <a:ext cx="4416617" cy="33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7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" y="924422"/>
            <a:ext cx="7963876" cy="562528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6432" y="395372"/>
            <a:ext cx="523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pozemkových úprav</a:t>
            </a:r>
          </a:p>
        </p:txBody>
      </p:sp>
    </p:spTree>
    <p:extLst>
      <p:ext uri="{BB962C8B-B14F-4D97-AF65-F5344CB8AC3E}">
        <p14:creationId xmlns:p14="http://schemas.microsoft.com/office/powerpoint/2010/main" val="14001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FontTx/>
              <a:buNone/>
              <a:defRPr/>
            </a:pPr>
            <a:endParaRPr lang="cs-CZ" sz="1600" dirty="0"/>
          </a:p>
          <a:p>
            <a:pPr marL="0" indent="0" algn="ctr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FontTx/>
              <a:buNone/>
              <a:defRPr/>
            </a:pPr>
            <a:endParaRPr lang="cs-CZ" sz="2800" dirty="0"/>
          </a:p>
        </p:txBody>
      </p:sp>
      <p:sp>
        <p:nvSpPr>
          <p:cNvPr id="11" name="Zástupný symbol pro obsah 7"/>
          <p:cNvSpPr txBox="1">
            <a:spLocks/>
          </p:cNvSpPr>
          <p:nvPr/>
        </p:nvSpPr>
        <p:spPr bwMode="auto">
          <a:xfrm>
            <a:off x="711191" y="1399377"/>
            <a:ext cx="7561263" cy="3901506"/>
          </a:xfrm>
          <a:prstGeom prst="rect">
            <a:avLst/>
          </a:prstGeom>
          <a:noFill/>
          <a:ln>
            <a:noFill/>
          </a:ln>
          <a:extLst/>
        </p:spPr>
        <p:txBody>
          <a:bodyPr lIns="91434" tIns="45717" rIns="91434" bIns="4571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cs-CZ" sz="1800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Náklady na pozemkové úpravy hradí stát prostřednictvím SPÚ</a:t>
            </a:r>
          </a:p>
          <a:p>
            <a:pPr marL="0" indent="0" algn="just">
              <a:buFontTx/>
              <a:buNone/>
              <a:defRPr/>
            </a:pPr>
            <a:endParaRPr lang="cs-CZ" sz="1800" b="1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cs-CZ" sz="18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Zdroje financování:</a:t>
            </a:r>
          </a:p>
          <a:p>
            <a:pPr marL="0" indent="0" algn="just">
              <a:buFontTx/>
              <a:buNone/>
              <a:defRPr/>
            </a:pPr>
            <a:endParaRPr lang="cs-CZ" sz="1800" b="1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cs-CZ" sz="1800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VPS </a:t>
            </a:r>
            <a:r>
              <a:rPr lang="cs-CZ" sz="18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(všeobecná pokladní správa)</a:t>
            </a:r>
            <a:r>
              <a:rPr lang="cs-CZ" sz="1800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cs-CZ" sz="1800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</a:t>
            </a:r>
            <a:r>
              <a:rPr lang="cs-CZ" sz="18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finanční prostředky poskytované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cs-CZ" sz="18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ze státního rozpočtu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18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18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18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cs-CZ" sz="1800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PRV</a:t>
            </a:r>
            <a:r>
              <a:rPr lang="cs-CZ" sz="18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(Program rozvoje venkova)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cs-CZ" sz="18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finanční prostředky z fondu Evropské unie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cs-CZ" sz="18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cs-CZ" sz="16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cs-CZ" sz="16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cs-CZ" sz="16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796432" y="395372"/>
            <a:ext cx="523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Financování pozemkových úprav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25" y="1734740"/>
            <a:ext cx="2801938" cy="21014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4" y="3836194"/>
            <a:ext cx="2682477" cy="26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7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4294967295"/>
          </p:nvPr>
        </p:nvSpPr>
        <p:spPr>
          <a:xfrm>
            <a:off x="-1" y="858838"/>
            <a:ext cx="9054989" cy="2376487"/>
          </a:xfrm>
        </p:spPr>
        <p:txBody>
          <a:bodyPr/>
          <a:lstStyle/>
          <a:p>
            <a:pPr marL="0" indent="0" algn="ctr">
              <a:buNone/>
              <a:defRPr/>
            </a:pPr>
            <a:endParaRPr lang="cs-CZ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r>
              <a:rPr lang="cs-CZ" sz="1800" b="1" dirty="0">
                <a:latin typeface="Calibri" panose="020F0502020204030204" pitchFamily="34" charset="0"/>
              </a:rPr>
              <a:t>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Hlavní cíle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reagují jak na společenský a ekonomický vývoj, tak také na vývoj      klimatu a předpovědi jeho dalšího vývoje:</a:t>
            </a:r>
          </a:p>
          <a:p>
            <a:pPr lvl="1" algn="just">
              <a:lnSpc>
                <a:spcPct val="130000"/>
              </a:lnSpc>
              <a:spcBef>
                <a:spcPts val="0"/>
              </a:spcBef>
              <a:buClr>
                <a:srgbClr val="666633"/>
              </a:buClr>
              <a:buSzPct val="123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četnější výskyt povodní z přívalových srážek                    vodohospodářská zařízení</a:t>
            </a:r>
          </a:p>
          <a:p>
            <a:pPr lvl="1" algn="just">
              <a:lnSpc>
                <a:spcPct val="130000"/>
              </a:lnSpc>
              <a:spcBef>
                <a:spcPts val="0"/>
              </a:spcBef>
              <a:buClr>
                <a:srgbClr val="666633"/>
              </a:buClr>
              <a:buSzPct val="123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období sucha                                                                     retence vody v krajině</a:t>
            </a:r>
          </a:p>
          <a:p>
            <a:pPr lvl="1" algn="just">
              <a:lnSpc>
                <a:spcPct val="130000"/>
              </a:lnSpc>
              <a:spcBef>
                <a:spcPts val="0"/>
              </a:spcBef>
              <a:buClr>
                <a:srgbClr val="666633"/>
              </a:buClr>
              <a:buSzPct val="123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projevy degradace půdy                                                    protierozní opatření</a:t>
            </a:r>
          </a:p>
        </p:txBody>
      </p:sp>
      <p:sp>
        <p:nvSpPr>
          <p:cNvPr id="2" name="Šipka doprava 1"/>
          <p:cNvSpPr/>
          <p:nvPr/>
        </p:nvSpPr>
        <p:spPr>
          <a:xfrm>
            <a:off x="5366483" y="1919865"/>
            <a:ext cx="144016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Šipka doprava 13"/>
          <p:cNvSpPr/>
          <p:nvPr/>
        </p:nvSpPr>
        <p:spPr>
          <a:xfrm>
            <a:off x="5367769" y="2250050"/>
            <a:ext cx="144016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Šipka doprava 14"/>
          <p:cNvSpPr/>
          <p:nvPr/>
        </p:nvSpPr>
        <p:spPr>
          <a:xfrm>
            <a:off x="5367769" y="2577595"/>
            <a:ext cx="144016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005361" y="314195"/>
            <a:ext cx="221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cíle PÚ</a:t>
            </a:r>
          </a:p>
        </p:txBody>
      </p:sp>
      <p:sp>
        <p:nvSpPr>
          <p:cNvPr id="13" name="Zástupný symbol pro obsah 7"/>
          <p:cNvSpPr txBox="1">
            <a:spLocks/>
          </p:cNvSpPr>
          <p:nvPr/>
        </p:nvSpPr>
        <p:spPr bwMode="auto">
          <a:xfrm>
            <a:off x="-1" y="3292346"/>
            <a:ext cx="6627377" cy="170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r>
              <a:rPr lang="cs-CZ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Stanovení priorit provádění pozemkových úprav v jednotlivých krajích a okresech</a:t>
            </a:r>
          </a:p>
          <a:p>
            <a:pPr lvl="1"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Generel vodního hospodářství krajiny ČR</a:t>
            </a:r>
          </a:p>
          <a:p>
            <a:pPr lvl="1"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Studie odtokových poměrů</a:t>
            </a:r>
          </a:p>
          <a:p>
            <a:pPr lvl="1"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Monitoring eroze zemědělské půdy</a:t>
            </a:r>
          </a:p>
        </p:txBody>
      </p:sp>
      <p:sp>
        <p:nvSpPr>
          <p:cNvPr id="16" name="Zástupný symbol pro obsah 7"/>
          <p:cNvSpPr txBox="1">
            <a:spLocks/>
          </p:cNvSpPr>
          <p:nvPr/>
        </p:nvSpPr>
        <p:spPr bwMode="auto">
          <a:xfrm>
            <a:off x="0" y="5300704"/>
            <a:ext cx="82296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r>
              <a:rPr lang="cs-CZ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Vytvoření dostatečné rezervy státní půdy</a:t>
            </a:r>
            <a:endParaRPr lang="cs-CZ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ástupný symbol pro obsah 7"/>
          <p:cNvSpPr txBox="1">
            <a:spLocks/>
          </p:cNvSpPr>
          <p:nvPr/>
        </p:nvSpPr>
        <p:spPr bwMode="auto">
          <a:xfrm>
            <a:off x="-1" y="5898708"/>
            <a:ext cx="8229600" cy="4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666633"/>
              </a:buClr>
              <a:buSzPct val="123000"/>
              <a:buFont typeface="Wingdings" panose="05000000000000000000" pitchFamily="2" charset="2"/>
              <a:buChar char="Ø"/>
              <a:defRPr/>
            </a:pPr>
            <a:r>
              <a:rPr lang="cs-CZ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Navýšení kvality zadávání a provádění pozemkových úprav</a:t>
            </a:r>
            <a:endParaRPr lang="cs-CZ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044485" y="313569"/>
            <a:ext cx="5141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Century Gothic" pitchFamily="34" charset="0"/>
                <a:cs typeface="Arial" charset="0"/>
              </a:rPr>
              <a:t> </a:t>
            </a:r>
            <a:r>
              <a:rPr lang="cs-CZ" sz="24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problémy v procesu KoPÚ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C7CB0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2954215" y="1236832"/>
            <a:ext cx="6046910" cy="4960767"/>
          </a:xfrm>
          <a:prstGeom prst="rect">
            <a:avLst/>
          </a:prstGeom>
          <a:ln w="44450"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NEDOSTATEK STÁTNÍ A OBECNÍ PŮDY PRO PRVKY PLÁNU SPOLEČNÝCH ZAŘÍZENÍ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SPOLUPRÁCE, ZÁJEM, INFORMOVANOST ; obec, veřejnost, zemědělská veřejnost 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APLIKACE NAVRŽENÝCH ORGANIZAČNÍCH A AGROTECHNICKÝCH OPATŘENÍ </a:t>
            </a:r>
          </a:p>
          <a:p>
            <a:pPr algn="just">
              <a:spcBef>
                <a:spcPts val="0"/>
              </a:spcBef>
              <a:buFont typeface="Arial"/>
              <a:buNone/>
              <a:defRPr/>
            </a:pPr>
            <a:r>
              <a:rPr lang="cs-CZ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(zájem hospodařících subjektů o diverzifikaci činností, zavádění nových postupů a technologií, zájem a zaangažovanost na provádění </a:t>
            </a:r>
            <a:r>
              <a:rPr lang="cs-CZ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půdoochranných</a:t>
            </a:r>
            <a:r>
              <a:rPr lang="cs-CZ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opatření, legislativní opora)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endParaRPr lang="cs-CZ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ZÁJEM OBCE 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zlepšení dosavadního stavu krajiny </a:t>
            </a:r>
            <a:r>
              <a:rPr lang="cs-CZ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 jen chodníky jsou vizitkou obce…..)</a:t>
            </a:r>
          </a:p>
          <a:p>
            <a:pPr algn="just">
              <a:spcBef>
                <a:spcPts val="0"/>
              </a:spcBef>
              <a:buFont typeface="Arial"/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spolupráce s pozemkovým úřadem a sborem zástupců vlastníků i po vydání rozhodnutí a výměně vlastnických práv, zajištění finančních prostředků dle stanovených priorit realizace, informovanost občanů, zainteresování  zájmových skupin a sdružení)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PRŮBĚŽNÉ A STABILNÍ FINANCOVÁNÍ INŽENÝRSKÝCH ČINNOSTÍ A FINANČNÍ PODPORA REALIZACÍ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97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50596" y="2539072"/>
            <a:ext cx="4591436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 dirty="0">
                <a:solidFill>
                  <a:srgbClr val="C7CB08"/>
                </a:solidFill>
              </a:rPr>
              <a:t>DĚKUJI ZA POZORNOST </a:t>
            </a:r>
          </a:p>
        </p:txBody>
      </p:sp>
    </p:spTree>
    <p:extLst>
      <p:ext uri="{BB962C8B-B14F-4D97-AF65-F5344CB8AC3E}">
        <p14:creationId xmlns:p14="http://schemas.microsoft.com/office/powerpoint/2010/main" val="30364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4294967295"/>
          </p:nvPr>
        </p:nvSpPr>
        <p:spPr>
          <a:xfrm>
            <a:off x="481781" y="907256"/>
            <a:ext cx="8229600" cy="4995863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pPr marL="0" indent="0" algn="ctr"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Vznik 1. ledna 2013 na základě zákona č. 503/2012 Sb., o Státním pozemkovém úřadu (PF ČR + struktura PÚ)</a:t>
            </a:r>
          </a:p>
          <a:p>
            <a:pPr marL="0" indent="0" algn="just">
              <a:buNone/>
              <a:defRPr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Správní orgán s celostátní působností</a:t>
            </a:r>
          </a:p>
          <a:p>
            <a:pPr marL="0" indent="0" algn="just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Ústředí + 13 krajských pozemkových úřadů + 64 poboček</a:t>
            </a:r>
          </a:p>
          <a:p>
            <a:pPr marL="0" indent="0" algn="just">
              <a:buFontTx/>
              <a:buNone/>
              <a:defRPr/>
            </a:pPr>
            <a:endParaRPr lang="cs-CZ" sz="2400" dirty="0"/>
          </a:p>
          <a:p>
            <a:pPr marL="0" indent="0" algn="just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just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FontTx/>
              <a:buNone/>
              <a:defRPr/>
            </a:pPr>
            <a:endParaRPr lang="cs-CZ" sz="1600" dirty="0"/>
          </a:p>
          <a:p>
            <a:pPr marL="0" indent="0" algn="ctr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658061" y="28616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Státní pozemkový úřad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256"/>
            <a:ext cx="9144000" cy="564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6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" y="1824036"/>
            <a:ext cx="6994584" cy="43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54287" y="332619"/>
            <a:ext cx="3950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7CB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Státní pozemkový úřad</a:t>
            </a:r>
          </a:p>
        </p:txBody>
      </p:sp>
      <p:sp>
        <p:nvSpPr>
          <p:cNvPr id="3" name="Obdélník 2"/>
          <p:cNvSpPr/>
          <p:nvPr/>
        </p:nvSpPr>
        <p:spPr>
          <a:xfrm>
            <a:off x="881149" y="1254365"/>
            <a:ext cx="7730836" cy="449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SPÚ vykonává působnost:</a:t>
            </a:r>
          </a:p>
          <a:p>
            <a:pPr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zákona č. 503/2012 Sb., o Státním pozemkovém úřadu</a:t>
            </a:r>
          </a:p>
          <a:p>
            <a:pPr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zákona č. 229/1991 Sb., o úpravě vlastnických vztahů k půdě a jinému  </a:t>
            </a:r>
          </a:p>
          <a:p>
            <a:pPr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zemědělskému majetku</a:t>
            </a:r>
          </a:p>
          <a:p>
            <a:pPr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zákona č. 139/2002 Sb., o pozemkových úpravách a pozemkových úřadech</a:t>
            </a:r>
          </a:p>
          <a:p>
            <a:pPr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zákona č. 92/1991 Sb., o podmínkách převodu majetku státu na jiné osoby</a:t>
            </a:r>
          </a:p>
          <a:p>
            <a:pPr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zákona č. 428/2012 Sb., zákon o majetkovém vyrovnání s církvemi a  </a:t>
            </a:r>
          </a:p>
          <a:p>
            <a:pPr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náboženskými společnostmi</a:t>
            </a:r>
          </a:p>
          <a:p>
            <a:pPr marL="285750" lvl="0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666633"/>
              </a:buClr>
              <a:buFont typeface="Wingdings" panose="05000000000000000000" pitchFamily="2" charset="2"/>
              <a:buChar char="Ø"/>
              <a:defRPr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666633"/>
              </a:buClr>
              <a:buFont typeface="Wingdings" panose="05000000000000000000" pitchFamily="2" charset="2"/>
              <a:buChar char="Ø"/>
              <a:defRPr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Agendy:</a:t>
            </a:r>
          </a:p>
          <a:p>
            <a:pPr marL="285750" lvl="0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666633"/>
              </a:buClr>
              <a:buFont typeface="Wingdings" panose="05000000000000000000" pitchFamily="2" charset="2"/>
              <a:buChar char="Ø"/>
              <a:defRPr/>
            </a:pPr>
            <a:endParaRPr lang="cs-CZ" sz="16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666633"/>
              </a:buClr>
              <a:buFont typeface="Wingdings" panose="05000000000000000000" pitchFamily="2" charset="2"/>
              <a:buChar char="Ø"/>
              <a:defRPr/>
            </a:pPr>
            <a:endParaRPr lang="cs-CZ" sz="16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666633"/>
              </a:buClr>
              <a:buFont typeface="Wingdings" panose="05000000000000000000" pitchFamily="2" charset="2"/>
              <a:buChar char="Ø"/>
              <a:defRPr/>
            </a:pPr>
            <a:endParaRPr lang="cs-CZ" sz="16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666633"/>
              </a:buClr>
              <a:buFont typeface="Wingdings" panose="05000000000000000000" pitchFamily="2" charset="2"/>
              <a:buChar char="Ø"/>
              <a:defRPr/>
            </a:pPr>
            <a:endParaRPr lang="cs-CZ" sz="16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666633"/>
              </a:buClr>
              <a:buFont typeface="Wingdings" panose="05000000000000000000" pitchFamily="2" charset="2"/>
              <a:buChar char="Ø"/>
              <a:defRPr/>
            </a:pPr>
            <a:endParaRPr lang="cs-CZ" sz="16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666633"/>
              </a:buClr>
              <a:buFont typeface="Wingdings" panose="05000000000000000000" pitchFamily="2" charset="2"/>
              <a:buChar char="Ø"/>
              <a:defRPr/>
            </a:pPr>
            <a:endParaRPr lang="cs-CZ" sz="1600" b="1" kern="0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Zástupný symbol pro obsah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332831"/>
              </p:ext>
            </p:extLst>
          </p:nvPr>
        </p:nvGraphicFramePr>
        <p:xfrm>
          <a:off x="266700" y="4289040"/>
          <a:ext cx="8858250" cy="194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Skupina 8"/>
          <p:cNvGrpSpPr/>
          <p:nvPr/>
        </p:nvGrpSpPr>
        <p:grpSpPr>
          <a:xfrm>
            <a:off x="6998601" y="4291288"/>
            <a:ext cx="1940205" cy="1939840"/>
            <a:chOff x="6744621" y="1631"/>
            <a:chExt cx="1940205" cy="19398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Ovál 9"/>
            <p:cNvSpPr/>
            <p:nvPr/>
          </p:nvSpPr>
          <p:spPr>
            <a:xfrm>
              <a:off x="6744621" y="1631"/>
              <a:ext cx="1940205" cy="1939840"/>
            </a:xfrm>
            <a:prstGeom prst="ellipse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shade val="80000"/>
                <a:alpha val="50000"/>
                <a:hueOff val="222345"/>
                <a:satOff val="-23493"/>
                <a:lumOff val="3659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ál 4"/>
            <p:cNvSpPr txBox="1"/>
            <p:nvPr/>
          </p:nvSpPr>
          <p:spPr>
            <a:xfrm>
              <a:off x="7028757" y="285714"/>
              <a:ext cx="1371933" cy="13716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87359" tIns="15240" rIns="87359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200" b="1" kern="1200" dirty="0">
                  <a:latin typeface="Century Gothic" pitchFamily="34" charset="0"/>
                </a:rPr>
                <a:t>Pozemkové úpravy (projekty a realizace)</a:t>
              </a: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3559244" y="2351448"/>
            <a:ext cx="1940205" cy="1939840"/>
            <a:chOff x="6744621" y="1631"/>
            <a:chExt cx="1940205" cy="19398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Ovál 16"/>
            <p:cNvSpPr/>
            <p:nvPr/>
          </p:nvSpPr>
          <p:spPr>
            <a:xfrm>
              <a:off x="6744621" y="1631"/>
              <a:ext cx="1940205" cy="1939840"/>
            </a:xfrm>
            <a:prstGeom prst="ellipse">
              <a:avLst/>
            </a:prstGeom>
            <a:solidFill>
              <a:srgbClr val="92D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shade val="80000"/>
                <a:alpha val="50000"/>
                <a:hueOff val="222345"/>
                <a:satOff val="-23493"/>
                <a:lumOff val="3659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Ovál 4"/>
            <p:cNvSpPr txBox="1"/>
            <p:nvPr/>
          </p:nvSpPr>
          <p:spPr>
            <a:xfrm>
              <a:off x="7028757" y="285714"/>
              <a:ext cx="1371933" cy="13716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87359" tIns="15240" rIns="87359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200" b="1" kern="1200" dirty="0">
                  <a:latin typeface="Century Gothic" pitchFamily="34" charset="0"/>
                </a:rPr>
                <a:t>Pozemkové úpravy (projekty a realizace)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69 L -0.06545 0.06597 C -0.09358 0.0956 -0.19601 0.01782 -0.25035 -0.07477 L -0.3724 -0.28264 " pathEditMode="relative" rAng="1392000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-1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7 7.40741E-7 L -0.00607 -0.09583 C -0.00607 -0.13912 0.0882 -0.19167 0.16511 -0.19167 L 0.33629 -0.19167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-958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8" grpId="0">
        <p:bldAsOne/>
      </p:bldGraphic>
      <p:bldGraphic spid="8" grpId="1">
        <p:bldAsOne/>
      </p:bldGraphic>
      <p:bldGraphic spid="8" grpId="2">
        <p:bldAsOne/>
      </p:bldGraphic>
      <p:bldGraphic spid="8" grpId="3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Zástupný symbol pro obsah 7"/>
          <p:cNvSpPr>
            <a:spLocks noGrp="1"/>
          </p:cNvSpPr>
          <p:nvPr>
            <p:ph idx="4294967295"/>
          </p:nvPr>
        </p:nvSpPr>
        <p:spPr>
          <a:xfrm>
            <a:off x="421198" y="1253480"/>
            <a:ext cx="8229600" cy="5140325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Základní právní předpisy, vztahující se k řízení o pozemkových úpravách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Zákon 139/2002 Sb. o pozemkových úpravách a pozemkových úřadech a o změně zákona 229/1991 Sb. o úpravě vlastnických vztahů k půdě a jinému zemědělskému majetku, ve znění pozdějších zákonů.</a:t>
            </a:r>
          </a:p>
          <a:p>
            <a:pPr>
              <a:spcBef>
                <a:spcPts val="0"/>
              </a:spcBef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Vyhláška č. 13/2014 Sb., o postupu při provádění pozemkových úprav a náležitostech návrhu pozemkových úprav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Další související předpisy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Zákon č. 500/2004 Sb., správní řád, ve znění pozdějších předpisů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Zákon č. 256/2013 Sb., o katastru nemovitostí (katastrální zákon)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Vyhláška č. 357/2013 Sb., o katastru nemovitostí (katastrální vyhláška)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další……</a:t>
            </a:r>
          </a:p>
          <a:p>
            <a:pPr marL="0" indent="0" algn="just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ctr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>
              <a:buFontTx/>
              <a:buNone/>
              <a:defRPr/>
            </a:pPr>
            <a:endParaRPr lang="cs-CZ" sz="1600" dirty="0">
              <a:latin typeface="Century Gothic" panose="020B0502020202020204" pitchFamily="34" charset="0"/>
            </a:endParaRPr>
          </a:p>
          <a:p>
            <a:pPr marL="0" indent="0" algn="ctr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960383" y="332619"/>
            <a:ext cx="5137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Century Gothic" pitchFamily="34" charset="0"/>
                <a:cs typeface="Arial" charset="0"/>
              </a:rPr>
              <a:t>   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7CB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Pozemkové úpravy - legislativa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82" y="4660743"/>
            <a:ext cx="4381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6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5493" y="253089"/>
            <a:ext cx="741521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sz="2400" b="1" dirty="0">
                <a:solidFill>
                  <a:srgbClr val="C7CB08"/>
                </a:solidFill>
              </a:rPr>
              <a:t>Pozemkové úpravy</a:t>
            </a:r>
          </a:p>
        </p:txBody>
      </p:sp>
      <p:sp>
        <p:nvSpPr>
          <p:cNvPr id="4" name="Zástupný symbol pro obsah 3"/>
          <p:cNvSpPr txBox="1">
            <a:spLocks/>
          </p:cNvSpPr>
          <p:nvPr/>
        </p:nvSpPr>
        <p:spPr>
          <a:xfrm>
            <a:off x="43890" y="1654270"/>
            <a:ext cx="7537450" cy="46799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Multifunkční nástroj pro dlouhodobý a trvale udržitelný rozvoj území. </a:t>
            </a:r>
          </a:p>
          <a:p>
            <a:r>
              <a:rPr lang="cs-CZ" sz="1800" dirty="0"/>
              <a:t>Proces, který uspořádává vlastnické vztahy a vytváří novou DKM.</a:t>
            </a:r>
          </a:p>
          <a:p>
            <a:r>
              <a:rPr lang="cs-CZ" sz="1800" dirty="0"/>
              <a:t>Nástroj, který jako jediný v ČR komplexně řeší venkovský prostor včetně realizací veřejně prospěšných staveb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0" y="4346484"/>
            <a:ext cx="8953500" cy="218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6" y="2269786"/>
            <a:ext cx="8931414" cy="324335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93" y="1645933"/>
            <a:ext cx="8943607" cy="48894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93" y="1645933"/>
            <a:ext cx="8943607" cy="4889416"/>
          </a:xfrm>
          <a:prstGeom prst="rect">
            <a:avLst/>
          </a:prstGeom>
        </p:spPr>
      </p:pic>
      <p:sp>
        <p:nvSpPr>
          <p:cNvPr id="11" name="Ovál 10"/>
          <p:cNvSpPr/>
          <p:nvPr/>
        </p:nvSpPr>
        <p:spPr>
          <a:xfrm>
            <a:off x="2257081" y="2932834"/>
            <a:ext cx="576064" cy="599741"/>
          </a:xfrm>
          <a:prstGeom prst="ellipse">
            <a:avLst/>
          </a:prstGeom>
          <a:noFill/>
          <a:ln w="76200" cap="flat" cmpd="sng" algn="ctr">
            <a:solidFill>
              <a:srgbClr val="00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3506982" y="2802963"/>
            <a:ext cx="576064" cy="599741"/>
          </a:xfrm>
          <a:prstGeom prst="ellipse">
            <a:avLst/>
          </a:prstGeom>
          <a:noFill/>
          <a:ln w="76200" cap="flat" cmpd="sng" algn="ctr">
            <a:solidFill>
              <a:srgbClr val="00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ál 12"/>
          <p:cNvSpPr/>
          <p:nvPr/>
        </p:nvSpPr>
        <p:spPr>
          <a:xfrm>
            <a:off x="5382538" y="4382171"/>
            <a:ext cx="576064" cy="599741"/>
          </a:xfrm>
          <a:prstGeom prst="ellipse">
            <a:avLst/>
          </a:prstGeom>
          <a:noFill/>
          <a:ln w="76200" cap="flat" cmpd="sng" algn="ctr">
            <a:solidFill>
              <a:srgbClr val="00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 descr="P:\VFP a GIS\Lhotka u Zlína\Lhotka_realizace_29.1.2014\IMG_6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97" y="3648498"/>
            <a:ext cx="3306471" cy="25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P:\VFP a GIS\Lhotka u Zlína\Lhotka_realizace_29.1.2014\IMG_61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74" y="1432550"/>
            <a:ext cx="2870677" cy="21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P:\VFP a GIS\Lhotka u Zlína\Lhotka_realizace_29.1.2014\IMG_614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/>
          <a:stretch/>
        </p:blipFill>
        <p:spPr bwMode="auto">
          <a:xfrm>
            <a:off x="326993" y="3453483"/>
            <a:ext cx="3179989" cy="21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1948901" y="1102686"/>
            <a:ext cx="558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EE7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REALIZACE NAVRŽENÝCH OPATŘENÍ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1810385" y="1082429"/>
            <a:ext cx="5203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VEŘEJNĚ PROSPĚŠNÝCH OPATŘENÍ</a:t>
            </a:r>
          </a:p>
        </p:txBody>
      </p:sp>
    </p:spTree>
    <p:extLst>
      <p:ext uri="{BB962C8B-B14F-4D97-AF65-F5344CB8AC3E}">
        <p14:creationId xmlns:p14="http://schemas.microsoft.com/office/powerpoint/2010/main" val="41625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6551 L -1.11111E-6 -0.00162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1.48148E-6 L 0.00156 0.0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4" grpId="2" build="p" rev="1"/>
      <p:bldP spid="4" grpId="3" build="p"/>
      <p:bldP spid="4" grpId="4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/>
      <p:bldP spid="17" grpId="1" build="allAtOnce"/>
      <p:bldP spid="1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kupina 25"/>
          <p:cNvGrpSpPr/>
          <p:nvPr/>
        </p:nvGrpSpPr>
        <p:grpSpPr>
          <a:xfrm>
            <a:off x="110670" y="2096849"/>
            <a:ext cx="8926161" cy="1529421"/>
            <a:chOff x="110670" y="1484784"/>
            <a:chExt cx="8926161" cy="1529421"/>
          </a:xfrm>
          <a:solidFill>
            <a:schemeClr val="bg1">
              <a:lumMod val="85000"/>
            </a:schemeClr>
          </a:solidFill>
        </p:grpSpPr>
        <p:sp>
          <p:nvSpPr>
            <p:cNvPr id="27" name="Šipka doprava 26"/>
            <p:cNvSpPr/>
            <p:nvPr/>
          </p:nvSpPr>
          <p:spPr>
            <a:xfrm>
              <a:off x="110670" y="1502037"/>
              <a:ext cx="2160240" cy="1512168"/>
            </a:xfrm>
            <a:prstGeom prst="rightArrow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Šipka doprava 27"/>
            <p:cNvSpPr/>
            <p:nvPr/>
          </p:nvSpPr>
          <p:spPr>
            <a:xfrm>
              <a:off x="2347705" y="1491410"/>
              <a:ext cx="2160240" cy="1512168"/>
            </a:xfrm>
            <a:prstGeom prst="rightArrow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Šipka doprava 28"/>
            <p:cNvSpPr/>
            <p:nvPr/>
          </p:nvSpPr>
          <p:spPr>
            <a:xfrm>
              <a:off x="4612307" y="1484784"/>
              <a:ext cx="2160240" cy="1512168"/>
            </a:xfrm>
            <a:prstGeom prst="rightArrow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Šipka doprava 29"/>
            <p:cNvSpPr/>
            <p:nvPr/>
          </p:nvSpPr>
          <p:spPr>
            <a:xfrm>
              <a:off x="6876591" y="1502037"/>
              <a:ext cx="2160240" cy="1512168"/>
            </a:xfrm>
            <a:prstGeom prst="rightArrow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ovéPole 30"/>
          <p:cNvSpPr txBox="1"/>
          <p:nvPr/>
        </p:nvSpPr>
        <p:spPr>
          <a:xfrm>
            <a:off x="120882" y="26644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Zahájení řízení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2348548" y="2525905"/>
            <a:ext cx="157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Přípravné práce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4716016" y="254702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Návrhové práce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7020272" y="26855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2348548" y="3753033"/>
            <a:ext cx="200742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Rekognoskace, analýza území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Geodetické zaměření skutečného stavu terénu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Stanovení obvodu PÚ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Provedení soupisu nároků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4639277" y="3753033"/>
            <a:ext cx="187693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Plán společných zařízení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Návrh nového uspořádání pozemků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6876590" y="3753033"/>
            <a:ext cx="179986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Nová DKM pro obnovu katastrálního operátu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Vytyčení nových pozemků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Stavby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31094" y="3753033"/>
            <a:ext cx="17077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 podnětu SPÚ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SPÚ na podnět vnějšího subjektu po posouzení žádosti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SPÚ vždy – podnět vlastníků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50 % výměry zemědělské půdy</a:t>
            </a:r>
          </a:p>
        </p:txBody>
      </p:sp>
      <p:cxnSp>
        <p:nvCxnSpPr>
          <p:cNvPr id="23" name="Přímá spojnice se šipkou 22"/>
          <p:cNvCxnSpPr/>
          <p:nvPr/>
        </p:nvCxnSpPr>
        <p:spPr>
          <a:xfrm>
            <a:off x="120882" y="1988840"/>
            <a:ext cx="8915949" cy="2111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124744" y="1993048"/>
            <a:ext cx="0" cy="1334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123379" y="1855382"/>
            <a:ext cx="0" cy="1334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2125093" y="1982490"/>
            <a:ext cx="0" cy="1334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2123728" y="1844824"/>
            <a:ext cx="0" cy="1334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4499992" y="1999398"/>
            <a:ext cx="0" cy="1334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4498627" y="1861732"/>
            <a:ext cx="0" cy="1334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6732240" y="1999398"/>
            <a:ext cx="0" cy="1334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6730875" y="1861732"/>
            <a:ext cx="0" cy="1334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bdélník 55"/>
          <p:cNvSpPr/>
          <p:nvPr/>
        </p:nvSpPr>
        <p:spPr>
          <a:xfrm>
            <a:off x="508597" y="1681063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 rok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2845614" y="1681063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1,5 roku</a:t>
            </a:r>
          </a:p>
        </p:txBody>
      </p:sp>
      <p:sp>
        <p:nvSpPr>
          <p:cNvPr id="58" name="Obdélník 57"/>
          <p:cNvSpPr/>
          <p:nvPr/>
        </p:nvSpPr>
        <p:spPr>
          <a:xfrm>
            <a:off x="4932040" y="1674713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1,5 roku</a:t>
            </a:r>
          </a:p>
        </p:txBody>
      </p:sp>
      <p:sp>
        <p:nvSpPr>
          <p:cNvPr id="59" name="Obdélník 58"/>
          <p:cNvSpPr/>
          <p:nvPr/>
        </p:nvSpPr>
        <p:spPr>
          <a:xfrm>
            <a:off x="7269715" y="1673443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??? roky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762988" y="274003"/>
            <a:ext cx="741521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cs-CZ" sz="24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Pozemkové úpravy - proces</a:t>
            </a:r>
          </a:p>
        </p:txBody>
      </p:sp>
    </p:spTree>
    <p:extLst>
      <p:ext uri="{BB962C8B-B14F-4D97-AF65-F5344CB8AC3E}">
        <p14:creationId xmlns:p14="http://schemas.microsoft.com/office/powerpoint/2010/main" val="257304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FontTx/>
              <a:buNone/>
              <a:defRPr/>
            </a:pPr>
            <a:endParaRPr lang="cs-CZ" sz="1600" dirty="0"/>
          </a:p>
          <a:p>
            <a:pPr marL="0" indent="0" algn="ctr">
              <a:buFontTx/>
              <a:buNone/>
              <a:defRPr/>
            </a:pPr>
            <a:endParaRPr lang="cs-CZ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FontTx/>
              <a:buNone/>
              <a:defRPr/>
            </a:pPr>
            <a:endParaRPr lang="cs-CZ" sz="28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860032" y="1808163"/>
            <a:ext cx="3829943" cy="4418012"/>
          </a:xfrm>
          <a:prstGeom prst="rect">
            <a:avLst/>
          </a:prstGeom>
          <a:noFill/>
          <a:ln>
            <a:noFill/>
          </a:ln>
          <a:extLst/>
        </p:spPr>
        <p:txBody>
          <a:bodyPr lIns="91434" tIns="45717" rIns="91434" bIns="45717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2000" dirty="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cs-CZ" altLang="cs-CZ" sz="2000" dirty="0"/>
          </a:p>
        </p:txBody>
      </p:sp>
      <p:pic>
        <p:nvPicPr>
          <p:cNvPr id="17" name="Zástupný symbol pro obsah 9" descr="SAR_PSZ_cele_upr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b="9166"/>
          <a:stretch/>
        </p:blipFill>
        <p:spPr bwMode="auto">
          <a:xfrm>
            <a:off x="35496" y="904600"/>
            <a:ext cx="5092487" cy="562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1371602" y="224101"/>
            <a:ext cx="6646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kern="0" dirty="0">
                <a:solidFill>
                  <a:srgbClr val="B3B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Plán společných zařízení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292154" y="1311174"/>
            <a:ext cx="3816350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Opatření ke zpřístupnění pozemků</a:t>
            </a:r>
          </a:p>
          <a:p>
            <a:pPr>
              <a:defRPr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polní cesty (hlavní, vedlejší, doplňkové)</a:t>
            </a:r>
          </a:p>
          <a:p>
            <a:pPr>
              <a:defRPr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Opatření k ochraně a tvorbě ŽP</a:t>
            </a:r>
          </a:p>
          <a:p>
            <a:pPr>
              <a:defRPr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ÚSES (biocentra, biokoridory), rozptýlená zeleň</a:t>
            </a:r>
          </a:p>
          <a:p>
            <a:pPr>
              <a:defRPr/>
            </a:pPr>
            <a:endParaRPr lang="cs-CZ" sz="1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Protierozní opatření </a:t>
            </a:r>
          </a:p>
          <a:p>
            <a:pPr>
              <a:defRPr/>
            </a:pPr>
            <a:r>
              <a:rPr lang="cs-CZ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organizační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ochranné zatravnění, tvar a velikost pozemků, pásové střídání plodin</a:t>
            </a:r>
            <a:r>
              <a:rPr lang="cs-CZ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agrotechnická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výsev do ochranné plodiny, strniště, zatravnění 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meziřadí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defRPr/>
            </a:pPr>
            <a:r>
              <a:rPr lang="cs-CZ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technická – </a:t>
            </a:r>
            <a:r>
              <a:rPr lang="cs-CZ" sz="1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průlehy</a:t>
            </a:r>
            <a:r>
              <a:rPr lang="cs-CZ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meze, sedimentační nádrže</a:t>
            </a:r>
          </a:p>
          <a:p>
            <a:pPr>
              <a:defRPr/>
            </a:pPr>
            <a:endParaRPr lang="cs-CZ" sz="1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Vodohospodářská opatření</a:t>
            </a:r>
          </a:p>
          <a:p>
            <a:pPr>
              <a:defRPr/>
            </a:pPr>
            <a:r>
              <a:rPr lang="cs-CZ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vodní nádrže suché/se stálým nadržením, revitalizace vodních toků</a:t>
            </a:r>
          </a:p>
        </p:txBody>
      </p:sp>
      <p:sp>
        <p:nvSpPr>
          <p:cNvPr id="2" name="Obdélník 1"/>
          <p:cNvSpPr/>
          <p:nvPr/>
        </p:nvSpPr>
        <p:spPr>
          <a:xfrm>
            <a:off x="5364088" y="5950996"/>
            <a:ext cx="3490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Schvaluje zastupitelstvo obce</a:t>
            </a:r>
          </a:p>
          <a:p>
            <a:pPr>
              <a:defRPr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DOSS !!!</a:t>
            </a:r>
          </a:p>
        </p:txBody>
      </p:sp>
    </p:spTree>
    <p:extLst>
      <p:ext uri="{BB962C8B-B14F-4D97-AF65-F5344CB8AC3E}">
        <p14:creationId xmlns:p14="http://schemas.microsoft.com/office/powerpoint/2010/main" val="426835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23136" y="332619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Century Gothic" pitchFamily="34" charset="0"/>
                <a:cs typeface="Arial" charset="0"/>
              </a:rPr>
              <a:t>   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7CB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Opatření ke zpřístupnění pozemků</a:t>
            </a:r>
          </a:p>
        </p:txBody>
      </p:sp>
      <p:pic>
        <p:nvPicPr>
          <p:cNvPr id="4" name="Picture 2" descr="C:\Users\rosovah\Desktop\2016_I_1-2_Kolejové polní cesty\422_148_foto-predapo\C13_pr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0" y="976224"/>
            <a:ext cx="3681600" cy="27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138600" y="978653"/>
            <a:ext cx="17219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před realizací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12" y="3722587"/>
            <a:ext cx="3689296" cy="27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rosovah\Desktop\2016_I_1-2_Kolejové polní cesty\422_148_foto-predapo\C14_po.JPG"/>
          <p:cNvPicPr>
            <a:picLocks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04"/>
          <a:stretch/>
        </p:blipFill>
        <p:spPr bwMode="auto">
          <a:xfrm>
            <a:off x="4097209" y="978653"/>
            <a:ext cx="3826800" cy="27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68" y="3722587"/>
            <a:ext cx="3648735" cy="27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ipka doprava 16"/>
          <p:cNvSpPr/>
          <p:nvPr/>
        </p:nvSpPr>
        <p:spPr>
          <a:xfrm>
            <a:off x="4476070" y="4801645"/>
            <a:ext cx="1055100" cy="37208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3408472" y="2303110"/>
            <a:ext cx="1055100" cy="37208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099251" y="956869"/>
            <a:ext cx="14959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 realizaci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30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8" name="Picture 6" descr="Jarní tán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6511"/>
          <a:stretch/>
        </p:blipFill>
        <p:spPr bwMode="auto">
          <a:xfrm>
            <a:off x="4355976" y="1739900"/>
            <a:ext cx="3329190" cy="233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Zasakovací fce v době jarního tání_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639"/>
          <a:stretch/>
        </p:blipFill>
        <p:spPr bwMode="auto">
          <a:xfrm>
            <a:off x="894639" y="1739900"/>
            <a:ext cx="3245313" cy="233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P101007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4639" y="4237220"/>
            <a:ext cx="3245313" cy="228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bdélník 15"/>
          <p:cNvSpPr/>
          <p:nvPr/>
        </p:nvSpPr>
        <p:spPr>
          <a:xfrm>
            <a:off x="467544" y="1052736"/>
            <a:ext cx="3717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protierozní průlehy a příkopy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994050" y="332619"/>
            <a:ext cx="5070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rPr>
              <a:t>   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7CB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Protierozní opatření - technická</a:t>
            </a:r>
          </a:p>
        </p:txBody>
      </p:sp>
      <p:pic>
        <p:nvPicPr>
          <p:cNvPr id="9" name="Picture 2" descr="PEO v k.ú. Dobelice - po 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63507"/>
            <a:ext cx="3329190" cy="23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44082"/>
      </p:ext>
    </p:extLst>
  </p:cSld>
  <p:clrMapOvr>
    <a:masterClrMapping/>
  </p:clrMapOvr>
</p:sld>
</file>

<file path=ppt/theme/theme1.xml><?xml version="1.0" encoding="utf-8"?>
<a:theme xmlns:a="http://schemas.openxmlformats.org/drawingml/2006/main" name="ROYALCANINE_theme1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CCCCCC"/>
      </a:lt2>
      <a:accent1>
        <a:srgbClr val="C7CB08"/>
      </a:accent1>
      <a:accent2>
        <a:srgbClr val="13A54D"/>
      </a:accent2>
      <a:accent3>
        <a:srgbClr val="6F381A"/>
      </a:accent3>
      <a:accent4>
        <a:srgbClr val="354261"/>
      </a:accent4>
      <a:accent5>
        <a:srgbClr val="8D6A8E"/>
      </a:accent5>
      <a:accent6>
        <a:srgbClr val="4A4A49"/>
      </a:accent6>
      <a:hlink>
        <a:srgbClr val="00A7BD"/>
      </a:hlink>
      <a:folHlink>
        <a:srgbClr val="EE753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>
              <a:solidFill>
                <a:srgbClr val="3465A4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lIns="90000" tIns="60840" rIns="90000" bIns="45000"/>
      <a:lstStyle>
        <a:defPPr>
          <a:buClrTx/>
          <a:buFontTx/>
          <a:buNone/>
          <a:defRPr b="1" dirty="0">
            <a:solidFill>
              <a:srgbClr val="FFFFFF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10717</TotalTime>
  <Words>746</Words>
  <Application>Microsoft Office PowerPoint</Application>
  <PresentationFormat>Prezentácia na obrazovke (4:3)</PresentationFormat>
  <Paragraphs>195</Paragraphs>
  <Slides>17</Slides>
  <Notes>3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ROYALCANINE_theme1</vt:lpstr>
      <vt:lpstr>List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Lucka</dc:creator>
  <cp:lastModifiedBy>Zlatica Muchová</cp:lastModifiedBy>
  <cp:revision>437</cp:revision>
  <cp:lastPrinted>2017-09-20T15:04:26Z</cp:lastPrinted>
  <dcterms:created xsi:type="dcterms:W3CDTF">2016-03-27T18:11:46Z</dcterms:created>
  <dcterms:modified xsi:type="dcterms:W3CDTF">2019-05-07T13:54:32Z</dcterms:modified>
</cp:coreProperties>
</file>